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10"/>
  </p:notesMasterIdLst>
  <p:sldIdLst>
    <p:sldId id="273" r:id="rId2"/>
    <p:sldId id="379" r:id="rId3"/>
    <p:sldId id="381" r:id="rId4"/>
    <p:sldId id="399" r:id="rId5"/>
    <p:sldId id="401" r:id="rId6"/>
    <p:sldId id="400" r:id="rId7"/>
    <p:sldId id="402" r:id="rId8"/>
    <p:sldId id="40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364"/>
    <p:restoredTop sz="94712"/>
  </p:normalViewPr>
  <p:slideViewPr>
    <p:cSldViewPr snapToGrid="0" snapToObjects="1">
      <p:cViewPr>
        <p:scale>
          <a:sx n="100" d="100"/>
          <a:sy n="100" d="100"/>
        </p:scale>
        <p:origin x="50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984368-59CE-BF4B-96DC-49B83ECDD899}" type="datetimeFigureOut">
              <a:rPr kumimoji="1" lang="ja-JP" altLang="en-US" smtClean="0"/>
              <a:t>2016/9/8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7879CC-0D68-B343-B17C-B6B180C111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5678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 b="0" i="0" dirty="0">
              <a:latin typeface="MS PGothic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dirty="0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9ECF-4268-CF43-973E-E0BDC6673544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836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2F89D-5648-9040-9C9A-E3B66208AF07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201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FC488-FE64-554F-AE5C-0DAF04315A50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97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lnSpc>
                <a:spcPct val="150000"/>
              </a:lnSpc>
              <a:buFont typeface="Calibri" charset="0"/>
              <a:buChar char="◦"/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 sz="2000"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745D-31D3-AB4D-8AE1-F450CF30FFEC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6113E31D-E2AB-40D1-8B51-AFA5AFEF3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54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 b="0" i="0" dirty="0">
              <a:latin typeface="MS PGothic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none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dirty="0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C71AF-FCB5-E047-81EE-CCADF9049F68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225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>
            <a:lvl1pPr marL="91440" indent="-91440">
              <a:buFont typeface="Calibri" charset="0"/>
              <a:buChar char="◦"/>
              <a:defRPr/>
            </a:lvl1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>
            <a:lvl1pPr marL="91440" indent="-91440">
              <a:buFont typeface="Calibri" charset="0"/>
              <a:buChar char="◦"/>
              <a:defRPr/>
            </a:lvl1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B96D-8FD7-1C45-A616-068160AC20F9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3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3200" b="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dirty="0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3200" b="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dirty="0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98094-E788-7E4D-9D8D-95CCE9BA87B0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345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86B9D-072D-E447-86A7-329282897A3E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845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EAD98-9C65-3745-B7A0-834F18E59615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39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B750A2BE-7E35-344B-9C31-178C60B1730B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728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B88BB-C6B3-BC45-993D-59E8C06AE742}" type="datetime1">
              <a:rPr lang="ja-JP" altLang="en-US" smtClean="0"/>
              <a:t>2016/9/8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06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i="0">
                <a:solidFill>
                  <a:srgbClr val="FFFFFF"/>
                </a:solidFill>
                <a:latin typeface="MS PGothic" charset="-128"/>
              </a:defRPr>
            </a:lvl1pPr>
          </a:lstStyle>
          <a:p>
            <a:fld id="{64F144C7-65D9-1246-BCEF-DA52814F34F2}" type="datetime1">
              <a:rPr lang="ja-JP" altLang="en-US" smtClean="0"/>
              <a:pPr/>
              <a:t>2016/9/8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i="0" cap="all" baseline="0">
                <a:solidFill>
                  <a:srgbClr val="FFFFFF"/>
                </a:solidFill>
                <a:latin typeface="MS PGothic" charset="-128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rgbClr val="FFFFFF"/>
                </a:solidFill>
                <a:latin typeface="MS PGothic" charset="-128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360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3600" b="0" i="0" kern="1200">
          <a:solidFill>
            <a:schemeClr val="tx1">
              <a:lumMod val="75000"/>
              <a:lumOff val="25000"/>
            </a:schemeClr>
          </a:solidFill>
          <a:latin typeface="MS PGothic" charset="-128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2800" b="0" i="0" kern="1200">
          <a:solidFill>
            <a:schemeClr val="tx1">
              <a:lumMod val="75000"/>
              <a:lumOff val="25000"/>
            </a:schemeClr>
          </a:solidFill>
          <a:latin typeface="MS PGothic" charset="-128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b="0" i="0" kern="1200">
          <a:solidFill>
            <a:schemeClr val="tx1">
              <a:lumMod val="75000"/>
              <a:lumOff val="25000"/>
            </a:schemeClr>
          </a:solidFill>
          <a:latin typeface="MS PGothic" charset="-128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b="0" i="0" kern="1200">
          <a:solidFill>
            <a:schemeClr val="tx1">
              <a:lumMod val="75000"/>
              <a:lumOff val="25000"/>
            </a:schemeClr>
          </a:solidFill>
          <a:latin typeface="MS PGothic" charset="-128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b="0" i="0" kern="1200">
          <a:solidFill>
            <a:schemeClr val="tx1">
              <a:lumMod val="75000"/>
              <a:lumOff val="25000"/>
            </a:schemeClr>
          </a:solidFill>
          <a:latin typeface="MS PGothic" charset="-128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シューティングゲーム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405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 descr="retro_shooting_view_design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901" y="3064299"/>
            <a:ext cx="5631368" cy="316363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企画</a:t>
            </a:r>
            <a:r>
              <a:rPr kumimoji="1" lang="en-US" altLang="ja-JP" dirty="0" smtClean="0"/>
              <a:t>:1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画面のラフ・スケッチ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</a:t>
            </a:fld>
            <a:endParaRPr lang="en-US" dirty="0"/>
          </a:p>
        </p:txBody>
      </p:sp>
      <p:cxnSp>
        <p:nvCxnSpPr>
          <p:cNvPr id="8" name="直線矢印コネクタ 7"/>
          <p:cNvCxnSpPr/>
          <p:nvPr/>
        </p:nvCxnSpPr>
        <p:spPr>
          <a:xfrm>
            <a:off x="2120900" y="2864409"/>
            <a:ext cx="563136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/>
          <p:cNvSpPr txBox="1"/>
          <p:nvPr/>
        </p:nvSpPr>
        <p:spPr>
          <a:xfrm>
            <a:off x="4560423" y="2574675"/>
            <a:ext cx="75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mtClean="0"/>
              <a:t>640px</a:t>
            </a:r>
            <a:endParaRPr kumimoji="1" lang="ja-JP" altLang="en-US" dirty="0"/>
          </a:p>
        </p:txBody>
      </p:sp>
      <p:cxnSp>
        <p:nvCxnSpPr>
          <p:cNvPr id="10" name="直線矢印コネクタ 9"/>
          <p:cNvCxnSpPr/>
          <p:nvPr/>
        </p:nvCxnSpPr>
        <p:spPr>
          <a:xfrm>
            <a:off x="1902459" y="3064299"/>
            <a:ext cx="0" cy="316764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/>
          <p:cNvSpPr txBox="1"/>
          <p:nvPr/>
        </p:nvSpPr>
        <p:spPr>
          <a:xfrm>
            <a:off x="1040917" y="4220264"/>
            <a:ext cx="75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360px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71183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企画</a:t>
            </a:r>
            <a:r>
              <a:rPr kumimoji="1" lang="en-US" altLang="ja-JP" dirty="0" smtClean="0"/>
              <a:t>:2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453466"/>
          </a:xfrm>
        </p:spPr>
        <p:txBody>
          <a:bodyPr>
            <a:normAutofit fontScale="85000" lnSpcReduction="20000"/>
          </a:bodyPr>
          <a:lstStyle/>
          <a:p>
            <a:r>
              <a:rPr kumimoji="1" lang="ja-JP" altLang="en-US" dirty="0" smtClean="0"/>
              <a:t>ゲームのメカニクス</a:t>
            </a:r>
            <a:r>
              <a:rPr lang="en-US" altLang="ja-JP" dirty="0" smtClean="0"/>
              <a:t>(</a:t>
            </a:r>
            <a:r>
              <a:rPr lang="ja-JP" altLang="en-US" dirty="0" smtClean="0"/>
              <a:t>機構</a:t>
            </a:r>
            <a:r>
              <a:rPr lang="en-US" altLang="ja-JP" dirty="0" smtClean="0"/>
              <a:t>)</a:t>
            </a:r>
          </a:p>
          <a:p>
            <a:pPr lvl="1"/>
            <a:r>
              <a:rPr lang="ja-JP" altLang="en-US" dirty="0" smtClean="0"/>
              <a:t>要素</a:t>
            </a:r>
            <a:endParaRPr lang="en-US" altLang="ja-JP" dirty="0"/>
          </a:p>
          <a:p>
            <a:pPr lvl="2"/>
            <a:r>
              <a:rPr lang="ja-JP" altLang="en-US" dirty="0" smtClean="0"/>
              <a:t>キャノン</a:t>
            </a:r>
            <a:r>
              <a:rPr lang="en-US" altLang="ja-JP" dirty="0" smtClean="0"/>
              <a:t>(</a:t>
            </a:r>
            <a:r>
              <a:rPr lang="ja-JP" altLang="en-US" dirty="0" smtClean="0"/>
              <a:t>自機</a:t>
            </a:r>
            <a:r>
              <a:rPr lang="en-US" altLang="ja-JP" dirty="0" smtClean="0"/>
              <a:t>)</a:t>
            </a:r>
            <a:r>
              <a:rPr lang="ja-JP" altLang="en-US" dirty="0" smtClean="0"/>
              <a:t>、レーザー</a:t>
            </a:r>
            <a:r>
              <a:rPr lang="en-US" altLang="ja-JP" dirty="0" smtClean="0"/>
              <a:t>(</a:t>
            </a:r>
            <a:r>
              <a:rPr lang="ja-JP" altLang="en-US" dirty="0" smtClean="0"/>
              <a:t>自弾</a:t>
            </a:r>
            <a:r>
              <a:rPr lang="en-US" altLang="ja-JP" dirty="0" smtClean="0"/>
              <a:t>)</a:t>
            </a:r>
            <a:r>
              <a:rPr lang="ja-JP" altLang="en-US" dirty="0" smtClean="0"/>
              <a:t>、エイリアン</a:t>
            </a:r>
            <a:r>
              <a:rPr lang="en-US" altLang="ja-JP" dirty="0" smtClean="0"/>
              <a:t>(</a:t>
            </a:r>
            <a:r>
              <a:rPr lang="ja-JP" altLang="en-US" dirty="0" smtClean="0"/>
              <a:t>敵機</a:t>
            </a:r>
            <a:r>
              <a:rPr lang="en-US" altLang="ja-JP" dirty="0" smtClean="0"/>
              <a:t>)</a:t>
            </a:r>
            <a:r>
              <a:rPr lang="ja-JP" altLang="en-US" dirty="0" smtClean="0"/>
              <a:t>、爆弾</a:t>
            </a:r>
            <a:r>
              <a:rPr lang="en-US" altLang="ja-JP" dirty="0" smtClean="0"/>
              <a:t>(</a:t>
            </a:r>
            <a:r>
              <a:rPr lang="ja-JP" altLang="en-US" dirty="0" smtClean="0"/>
              <a:t>敵弾</a:t>
            </a:r>
            <a:r>
              <a:rPr lang="en-US" altLang="ja-JP" dirty="0" smtClean="0"/>
              <a:t>)</a:t>
            </a:r>
          </a:p>
          <a:p>
            <a:pPr lvl="1"/>
            <a:r>
              <a:rPr lang="ja-JP" altLang="en-US" dirty="0"/>
              <a:t>自機と敵機で撃ち合う</a:t>
            </a:r>
            <a:endParaRPr lang="en-US" altLang="ja-JP" dirty="0"/>
          </a:p>
          <a:p>
            <a:pPr lvl="2"/>
            <a:r>
              <a:rPr lang="ja-JP" altLang="en-US" dirty="0" smtClean="0"/>
              <a:t>破壊される組み合わせ</a:t>
            </a:r>
            <a:endParaRPr lang="en-US" altLang="ja-JP" dirty="0" smtClean="0"/>
          </a:p>
          <a:p>
            <a:pPr lvl="3"/>
            <a:r>
              <a:rPr lang="ja-JP" altLang="en-US" dirty="0" smtClean="0"/>
              <a:t>レーザーとエイリアン</a:t>
            </a:r>
            <a:r>
              <a:rPr lang="en-US" altLang="ja-JP" dirty="0" smtClean="0"/>
              <a:t>(</a:t>
            </a:r>
            <a:r>
              <a:rPr lang="ja-JP" altLang="en-US" dirty="0" smtClean="0"/>
              <a:t>得点</a:t>
            </a:r>
            <a:r>
              <a:rPr lang="en-US" altLang="ja-JP" dirty="0" smtClean="0"/>
              <a:t>)</a:t>
            </a:r>
            <a:r>
              <a:rPr lang="ja-JP" altLang="en-US" dirty="0" smtClean="0"/>
              <a:t>、爆弾とキャノン</a:t>
            </a:r>
            <a:r>
              <a:rPr lang="en-US" altLang="ja-JP" dirty="0" smtClean="0"/>
              <a:t>(</a:t>
            </a:r>
            <a:r>
              <a:rPr lang="ja-JP" altLang="en-US" dirty="0" smtClean="0"/>
              <a:t>ライフが減る</a:t>
            </a:r>
            <a:r>
              <a:rPr lang="en-US" altLang="ja-JP" dirty="0" smtClean="0"/>
              <a:t>)</a:t>
            </a:r>
            <a:r>
              <a:rPr lang="ja-JP" altLang="en-US" dirty="0" smtClean="0"/>
              <a:t>、キャノンとエイリアン</a:t>
            </a:r>
            <a:r>
              <a:rPr lang="en-US" altLang="ja-JP" dirty="0"/>
              <a:t>(</a:t>
            </a:r>
            <a:r>
              <a:rPr lang="ja-JP" altLang="en-US" dirty="0"/>
              <a:t>ライフが減る</a:t>
            </a:r>
            <a:r>
              <a:rPr lang="en-US" altLang="ja-JP" dirty="0" smtClean="0"/>
              <a:t>)</a:t>
            </a:r>
            <a:endParaRPr lang="en-US" altLang="ja-JP" dirty="0"/>
          </a:p>
          <a:p>
            <a:pPr lvl="1"/>
            <a:r>
              <a:rPr lang="ja-JP" altLang="en-US" dirty="0" smtClean="0"/>
              <a:t>ゲームの終了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ライフ</a:t>
            </a:r>
            <a:r>
              <a:rPr lang="en-US" altLang="ja-JP" dirty="0" smtClean="0"/>
              <a:t>(</a:t>
            </a:r>
            <a:r>
              <a:rPr lang="ja-JP" altLang="en-US" dirty="0" smtClean="0"/>
              <a:t>残機数</a:t>
            </a:r>
            <a:r>
              <a:rPr lang="en-US" altLang="ja-JP" dirty="0" smtClean="0"/>
              <a:t>)</a:t>
            </a:r>
            <a:r>
              <a:rPr lang="ja-JP" altLang="en-US" dirty="0" smtClean="0"/>
              <a:t>が</a:t>
            </a:r>
            <a:r>
              <a:rPr lang="en-US" altLang="ja-JP" dirty="0" smtClean="0"/>
              <a:t>0</a:t>
            </a:r>
          </a:p>
          <a:p>
            <a:pPr lvl="2"/>
            <a:r>
              <a:rPr lang="ja-JP" altLang="en-US" dirty="0" smtClean="0"/>
              <a:t>エイリアン</a:t>
            </a:r>
            <a:r>
              <a:rPr lang="en-US" altLang="ja-JP" dirty="0" smtClean="0"/>
              <a:t>(</a:t>
            </a:r>
            <a:r>
              <a:rPr lang="ja-JP" altLang="en-US" dirty="0" smtClean="0"/>
              <a:t>敵機</a:t>
            </a:r>
            <a:r>
              <a:rPr lang="en-US" altLang="ja-JP" dirty="0" smtClean="0"/>
              <a:t>)</a:t>
            </a:r>
            <a:r>
              <a:rPr lang="ja-JP" altLang="en-US" dirty="0" smtClean="0"/>
              <a:t>をすべて破壊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4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スパイラル</a:t>
            </a:r>
            <a:r>
              <a:rPr kumimoji="1" lang="ja-JP" altLang="en-US" dirty="0" smtClean="0"/>
              <a:t>開発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453466"/>
          </a:xfrm>
        </p:spPr>
        <p:txBody>
          <a:bodyPr>
            <a:normAutofit fontScale="55000" lnSpcReduction="20000"/>
          </a:bodyPr>
          <a:lstStyle/>
          <a:p>
            <a:r>
              <a:rPr lang="ja-JP" altLang="en-US" dirty="0" smtClean="0"/>
              <a:t>機能を少しずつ作る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スプライト</a:t>
            </a:r>
            <a:r>
              <a:rPr lang="en-US" altLang="ja-JP" dirty="0" smtClean="0"/>
              <a:t>: </a:t>
            </a:r>
            <a:r>
              <a:rPr lang="ja-JP" altLang="en-US" dirty="0" smtClean="0"/>
              <a:t>もぐらたたきをベースに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ステージ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キャノン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レーザー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エイリアン</a:t>
            </a:r>
            <a:r>
              <a:rPr lang="en-US" altLang="ja-JP" dirty="0" smtClean="0"/>
              <a:t>: 1</a:t>
            </a:r>
            <a:r>
              <a:rPr lang="ja-JP" altLang="en-US" dirty="0" smtClean="0"/>
              <a:t>つ→複数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当たり判定</a:t>
            </a:r>
            <a:r>
              <a:rPr lang="en-US" altLang="ja-JP" dirty="0" smtClean="0"/>
              <a:t>: </a:t>
            </a:r>
            <a:r>
              <a:rPr lang="ja-JP" altLang="en-US" dirty="0" smtClean="0"/>
              <a:t>レーザーとエイリアン、キャノンとエイリアン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ゲームの終了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爆弾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当たり判定</a:t>
            </a:r>
            <a:r>
              <a:rPr lang="en-US" altLang="ja-JP" dirty="0" smtClean="0"/>
              <a:t>: </a:t>
            </a:r>
            <a:r>
              <a:rPr lang="ja-JP" altLang="en-US" dirty="0" smtClean="0"/>
              <a:t>キャノンと爆弾</a:t>
            </a:r>
            <a:endParaRPr kumimoji="1" lang="en-US" altLang="ja-JP" dirty="0" smtClean="0"/>
          </a:p>
          <a:p>
            <a:pPr lvl="1"/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799435" y="1353022"/>
            <a:ext cx="1609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mtClean="0"/>
              <a:t>※spiral </a:t>
            </a:r>
            <a:r>
              <a:rPr kumimoji="1" lang="ja-JP" altLang="en-US" dirty="0" smtClean="0"/>
              <a:t>らせん</a:t>
            </a:r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700000">
            <a:off x="5949822" y="2874177"/>
            <a:ext cx="2570042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952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配列リスト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要素の個数を変えられる配列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14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配列の欠点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3793066"/>
          </a:xfrm>
        </p:spPr>
        <p:txBody>
          <a:bodyPr>
            <a:normAutofit fontScale="62500" lnSpcReduction="20000"/>
          </a:bodyPr>
          <a:lstStyle/>
          <a:p>
            <a:r>
              <a:rPr lang="ja-JP" altLang="en-US" dirty="0"/>
              <a:t>要素の数が決まっている</a:t>
            </a:r>
          </a:p>
          <a:p>
            <a:pPr lvl="1"/>
            <a:r>
              <a:rPr lang="en-US" altLang="ja-JP" dirty="0" err="1" smtClean="0"/>
              <a:t>int</a:t>
            </a:r>
            <a:r>
              <a:rPr lang="en-US" altLang="ja-JP" dirty="0" smtClean="0"/>
              <a:t>[] test </a:t>
            </a:r>
            <a:r>
              <a:rPr lang="en-US" altLang="ja-JP" dirty="0"/>
              <a:t>= new </a:t>
            </a:r>
            <a:r>
              <a:rPr lang="en-US" altLang="ja-JP" dirty="0" err="1"/>
              <a:t>int</a:t>
            </a:r>
            <a:r>
              <a:rPr lang="en-US" altLang="ja-JP" dirty="0"/>
              <a:t>[10] → 10</a:t>
            </a:r>
            <a:r>
              <a:rPr lang="ja-JP" altLang="en-US" dirty="0"/>
              <a:t>個までしか入れられない</a:t>
            </a:r>
          </a:p>
          <a:p>
            <a:r>
              <a:rPr lang="ja-JP" altLang="en-US" dirty="0"/>
              <a:t>何個分の値を入れたかを調べるのが面倒</a:t>
            </a:r>
          </a:p>
          <a:p>
            <a:pPr lvl="1"/>
            <a:endParaRPr lang="ja-JP" altLang="en-US" dirty="0" smtClean="0"/>
          </a:p>
          <a:p>
            <a:pPr lvl="1"/>
            <a:endParaRPr lang="ja-JP" altLang="en-US" dirty="0"/>
          </a:p>
          <a:p>
            <a:pPr lvl="1"/>
            <a:endParaRPr lang="ja-JP" altLang="en-US" dirty="0"/>
          </a:p>
          <a:p>
            <a:r>
              <a:rPr lang="ja-JP" altLang="en-US" dirty="0"/>
              <a:t>値を削除すると、虫食い状に穴が</a:t>
            </a:r>
            <a:r>
              <a:rPr lang="ja-JP" altLang="en-US" dirty="0" smtClean="0"/>
              <a:t>空く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5" name="Group 4"/>
          <p:cNvGraphicFramePr>
            <a:graphicFrameLocks noGrp="1"/>
          </p:cNvGraphicFramePr>
          <p:nvPr/>
        </p:nvGraphicFramePr>
        <p:xfrm>
          <a:off x="1547813" y="3505200"/>
          <a:ext cx="4572000" cy="381000"/>
        </p:xfrm>
        <a:graphic>
          <a:graphicData uri="http://schemas.openxmlformats.org/drawingml/2006/table">
            <a:tbl>
              <a:tblPr/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Line 28"/>
          <p:cNvSpPr>
            <a:spLocks noChangeShapeType="1"/>
          </p:cNvSpPr>
          <p:nvPr/>
        </p:nvSpPr>
        <p:spPr bwMode="auto">
          <a:xfrm flipV="1">
            <a:off x="4953000" y="3946525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ja-JP" altLang="en-US"/>
          </a:p>
        </p:txBody>
      </p:sp>
      <p:sp>
        <p:nvSpPr>
          <p:cNvPr id="7" name="Text Box 29"/>
          <p:cNvSpPr txBox="1">
            <a:spLocks noChangeArrowheads="1"/>
          </p:cNvSpPr>
          <p:nvPr/>
        </p:nvSpPr>
        <p:spPr bwMode="auto">
          <a:xfrm>
            <a:off x="4343400" y="4311650"/>
            <a:ext cx="40386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ja-JP" altLang="en-US" sz="1600"/>
              <a:t>ここから後ろが未使用だが</a:t>
            </a:r>
            <a:r>
              <a:rPr lang="en-US" altLang="ja-JP" sz="1600"/>
              <a:t>…</a:t>
            </a:r>
            <a:r>
              <a:rPr lang="ja-JP" altLang="en-US" sz="1600"/>
              <a:t>区別がつかない</a:t>
            </a:r>
          </a:p>
        </p:txBody>
      </p:sp>
      <p:graphicFrame>
        <p:nvGraphicFramePr>
          <p:cNvPr id="8" name="Group 30"/>
          <p:cNvGraphicFramePr>
            <a:graphicFrameLocks noGrp="1"/>
          </p:cNvGraphicFramePr>
          <p:nvPr/>
        </p:nvGraphicFramePr>
        <p:xfrm>
          <a:off x="1600200" y="5410200"/>
          <a:ext cx="4572000" cy="381000"/>
        </p:xfrm>
        <a:graphic>
          <a:graphicData uri="http://schemas.openxmlformats.org/drawingml/2006/table">
            <a:tbl>
              <a:tblPr/>
              <a:tblGrid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  <a:gridCol w="457200"/>
              </a:tblGrid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US" altLang="ja-JP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kumimoji="0" lang="en-US" altLang="ja-JP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Text Box 54"/>
          <p:cNvSpPr txBox="1">
            <a:spLocks noChangeArrowheads="1"/>
          </p:cNvSpPr>
          <p:nvPr/>
        </p:nvSpPr>
        <p:spPr bwMode="auto">
          <a:xfrm>
            <a:off x="2209800" y="5943600"/>
            <a:ext cx="35782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ja-JP" altLang="en-US" sz="1600"/>
              <a:t>どこが未使用なのか、もはやわからない</a:t>
            </a:r>
          </a:p>
        </p:txBody>
      </p:sp>
    </p:spTree>
    <p:extLst>
      <p:ext uri="{BB962C8B-B14F-4D97-AF65-F5344CB8AC3E}">
        <p14:creationId xmlns:p14="http://schemas.microsoft.com/office/powerpoint/2010/main" val="24715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Java</a:t>
            </a:r>
            <a:r>
              <a:rPr lang="ja-JP" altLang="en-US" dirty="0"/>
              <a:t>のコレクションフレームワーク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ja-JP" altLang="en-US" sz="2600" dirty="0" smtClean="0"/>
              <a:t>配列</a:t>
            </a:r>
            <a:r>
              <a:rPr lang="ja-JP" altLang="en-US" sz="2600" dirty="0"/>
              <a:t>よりも高度なデータ</a:t>
            </a:r>
            <a:r>
              <a:rPr lang="ja-JP" altLang="en-US" sz="2600" dirty="0" smtClean="0"/>
              <a:t>構造</a:t>
            </a:r>
          </a:p>
          <a:p>
            <a:pPr lvl="1">
              <a:lnSpc>
                <a:spcPct val="90000"/>
              </a:lnSpc>
            </a:pPr>
            <a:r>
              <a:rPr lang="en-US" altLang="ja-JP" sz="2200" dirty="0" smtClean="0"/>
              <a:t>List: </a:t>
            </a:r>
            <a:r>
              <a:rPr lang="ja-JP" altLang="en-US" sz="2200" dirty="0" smtClean="0"/>
              <a:t>要素の個数が可変の配列のようなもの</a:t>
            </a:r>
          </a:p>
          <a:p>
            <a:pPr lvl="2">
              <a:lnSpc>
                <a:spcPct val="90000"/>
              </a:lnSpc>
            </a:pPr>
            <a:r>
              <a:rPr lang="en-US" altLang="ja-JP" sz="2100" dirty="0" err="1" smtClean="0"/>
              <a:t>ArrayList</a:t>
            </a:r>
            <a:r>
              <a:rPr lang="ja-JP" altLang="en-US" sz="2100" dirty="0"/>
              <a:t>など</a:t>
            </a:r>
          </a:p>
          <a:p>
            <a:pPr lvl="1">
              <a:lnSpc>
                <a:spcPct val="90000"/>
              </a:lnSpc>
            </a:pPr>
            <a:r>
              <a:rPr lang="en-US" altLang="ja-JP" sz="2200" dirty="0"/>
              <a:t>Set: </a:t>
            </a:r>
            <a:r>
              <a:rPr lang="ja-JP" altLang="en-US" sz="2200" dirty="0"/>
              <a:t>同じモノを複数入れることができない</a:t>
            </a:r>
          </a:p>
          <a:p>
            <a:pPr lvl="2">
              <a:lnSpc>
                <a:spcPct val="90000"/>
              </a:lnSpc>
            </a:pPr>
            <a:r>
              <a:rPr lang="en-US" altLang="ja-JP" sz="2100" dirty="0" err="1"/>
              <a:t>TreeSet</a:t>
            </a:r>
            <a:r>
              <a:rPr lang="ja-JP" altLang="en-US" sz="2100" dirty="0"/>
              <a:t>など</a:t>
            </a:r>
          </a:p>
          <a:p>
            <a:pPr lvl="1">
              <a:lnSpc>
                <a:spcPct val="90000"/>
              </a:lnSpc>
            </a:pPr>
            <a:r>
              <a:rPr lang="en-US" altLang="ja-JP" sz="2200" dirty="0"/>
              <a:t>Map: </a:t>
            </a:r>
            <a:r>
              <a:rPr lang="ja-JP" altLang="en-US" sz="2200" dirty="0"/>
              <a:t>「キー」と「値」の組で要素を保存する</a:t>
            </a:r>
          </a:p>
          <a:p>
            <a:pPr lvl="2">
              <a:lnSpc>
                <a:spcPct val="90000"/>
              </a:lnSpc>
            </a:pPr>
            <a:r>
              <a:rPr lang="en-US" altLang="ja-JP" sz="2100" dirty="0" err="1"/>
              <a:t>HashMap</a:t>
            </a:r>
            <a:r>
              <a:rPr lang="ja-JP" altLang="en-US" sz="2100" dirty="0" smtClean="0"/>
              <a:t>など</a:t>
            </a:r>
            <a:endParaRPr lang="ja-JP" altLang="en-US" sz="21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493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1189798"/>
          </a:xfrm>
        </p:spPr>
        <p:txBody>
          <a:bodyPr/>
          <a:lstStyle/>
          <a:p>
            <a:r>
              <a:rPr lang="en-US" altLang="ja-JP" dirty="0" err="1"/>
              <a:t>ArrayList</a:t>
            </a:r>
            <a:r>
              <a:rPr lang="ja-JP" altLang="en-US" dirty="0"/>
              <a:t>の使い方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ja-JP" altLang="en-US" dirty="0" smtClean="0"/>
              <a:t>宣言</a:t>
            </a:r>
            <a:endParaRPr lang="ja-JP" altLang="en-US" dirty="0"/>
          </a:p>
          <a:p>
            <a:pPr>
              <a:lnSpc>
                <a:spcPct val="90000"/>
              </a:lnSpc>
            </a:pPr>
            <a:endParaRPr lang="ja-JP" altLang="en-US" dirty="0"/>
          </a:p>
          <a:p>
            <a:pPr>
              <a:lnSpc>
                <a:spcPct val="90000"/>
              </a:lnSpc>
            </a:pPr>
            <a:r>
              <a:rPr lang="ja-JP" altLang="en-US" dirty="0" smtClean="0"/>
              <a:t>メソッド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1729163" y="1365722"/>
            <a:ext cx="6680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/>
              <a:t>https://docs.oracle.com/javase/jp/8/docs/api/java/util/ArrayList.html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975359" y="2499491"/>
            <a:ext cx="5400675" cy="40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r>
              <a:rPr lang="en-US" altLang="ja-JP" sz="2000">
                <a:latin typeface="Osaka−等幅" charset="-128"/>
                <a:ea typeface="Osaka−等幅" charset="-128"/>
              </a:rPr>
              <a:t>ArrayList&lt;</a:t>
            </a:r>
            <a:r>
              <a:rPr lang="ja-JP" altLang="en-US" sz="2000">
                <a:latin typeface="Osaka−等幅" charset="-128"/>
                <a:ea typeface="Osaka−等幅" charset="-128"/>
              </a:rPr>
              <a:t>型</a:t>
            </a:r>
            <a:r>
              <a:rPr lang="en-US" altLang="ja-JP" sz="2000">
                <a:latin typeface="Osaka−等幅" charset="-128"/>
                <a:ea typeface="Osaka−等幅" charset="-128"/>
              </a:rPr>
              <a:t>&gt; </a:t>
            </a:r>
            <a:r>
              <a:rPr lang="ja-JP" altLang="en-US" sz="2000">
                <a:latin typeface="Osaka−等幅" charset="-128"/>
                <a:ea typeface="Osaka−等幅" charset="-128"/>
              </a:rPr>
              <a:t>名前 </a:t>
            </a:r>
            <a:r>
              <a:rPr lang="en-US" altLang="ja-JP" sz="2000">
                <a:latin typeface="Osaka−等幅" charset="-128"/>
                <a:ea typeface="Osaka−等幅" charset="-128"/>
              </a:rPr>
              <a:t>= new ArrayList&lt;</a:t>
            </a:r>
            <a:r>
              <a:rPr lang="ja-JP" altLang="en-US" sz="2000">
                <a:latin typeface="Osaka−等幅" charset="-128"/>
                <a:ea typeface="Osaka−等幅" charset="-128"/>
              </a:rPr>
              <a:t>型</a:t>
            </a:r>
            <a:r>
              <a:rPr lang="en-US" altLang="ja-JP" sz="2000">
                <a:latin typeface="Osaka−等幅" charset="-128"/>
                <a:ea typeface="Osaka−等幅" charset="-128"/>
              </a:rPr>
              <a:t>&gt;();</a:t>
            </a:r>
          </a:p>
        </p:txBody>
      </p:sp>
      <p:graphicFrame>
        <p:nvGraphicFramePr>
          <p:cNvPr id="7" name="Group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003813"/>
              </p:ext>
            </p:extLst>
          </p:nvPr>
        </p:nvGraphicFramePr>
        <p:xfrm>
          <a:off x="949959" y="3947774"/>
          <a:ext cx="7315200" cy="1676400"/>
        </p:xfrm>
        <a:graphic>
          <a:graphicData uri="http://schemas.openxmlformats.org/drawingml/2006/table">
            <a:tbl>
              <a:tblPr/>
              <a:tblGrid>
                <a:gridCol w="2676525"/>
                <a:gridCol w="4638675"/>
              </a:tblGrid>
              <a:tr h="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size()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ja-JP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リストに含まれている要素の数を返す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59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add(</a:t>
                      </a:r>
                      <a:r>
                        <a:rPr kumimoji="0" lang="ja-JP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オブジェクト</a:t>
                      </a:r>
                      <a:r>
                        <a:rPr kumimoji="0" lang="en-US" altLang="ja-JP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ja-JP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リストの最後にオブジェクトを追加する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43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get(</a:t>
                      </a:r>
                      <a:r>
                        <a:rPr kumimoji="0" lang="ja-JP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添字</a:t>
                      </a:r>
                      <a:r>
                        <a:rPr kumimoji="0" lang="en-US" altLang="ja-JP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ja-JP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添字に対応したオブジェクトを返す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59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set(</a:t>
                      </a:r>
                      <a:r>
                        <a:rPr kumimoji="0" lang="ja-JP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添字</a:t>
                      </a:r>
                      <a:r>
                        <a:rPr kumimoji="0" lang="en-US" altLang="ja-JP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, </a:t>
                      </a:r>
                      <a:r>
                        <a:rPr kumimoji="0" lang="ja-JP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オブジェクト</a:t>
                      </a:r>
                      <a:r>
                        <a:rPr kumimoji="0" lang="en-US" altLang="ja-JP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ja-JP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添字に対応したオブジェクトの内容を更新する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43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remove</a:t>
                      </a:r>
                      <a:r>
                        <a:rPr kumimoji="0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(</a:t>
                      </a:r>
                      <a:r>
                        <a:rPr kumimoji="0" lang="ja-JP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オブジェクト</a:t>
                      </a:r>
                      <a:r>
                        <a:rPr kumimoji="0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)</a:t>
                      </a:r>
                      <a:endParaRPr kumimoji="0" lang="en-US" altLang="ja-JP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saka−等幅" charset="-128"/>
                        <a:ea typeface="Osaka−等幅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0000"/>
                        <a:buFont typeface="Wingdings" charset="2"/>
                        <a:defRPr sz="26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344488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693738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1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989013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128270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17399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1971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26543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1115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8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70000"/>
                        <a:buFont typeface="Wingdings" charset="2"/>
                        <a:buNone/>
                        <a:tabLst/>
                      </a:pPr>
                      <a:r>
                        <a:rPr kumimoji="0" lang="ja-JP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オブジェクト</a:t>
                      </a:r>
                      <a:r>
                        <a:rPr kumimoji="0" lang="ja-JP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saka−等幅" charset="-128"/>
                          <a:ea typeface="Osaka−等幅" charset="-128"/>
                        </a:rPr>
                        <a:t>を削除する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0923800"/>
      </p:ext>
    </p:extLst>
  </p:cSld>
  <p:clrMapOvr>
    <a:masterClrMapping/>
  </p:clrMapOvr>
</p:sld>
</file>

<file path=ppt/theme/theme1.xml><?xml version="1.0" encoding="utf-8"?>
<a:theme xmlns:a="http://schemas.openxmlformats.org/drawingml/2006/main" name="レトロスペクト">
  <a:themeElements>
    <a:clrScheme name="レトロスペクト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レトロスペク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3110</TotalTime>
  <Words>396</Words>
  <Application>Microsoft Macintosh PowerPoint</Application>
  <PresentationFormat>画面に合わせる (4:3)</PresentationFormat>
  <Paragraphs>91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7" baseType="lpstr">
      <vt:lpstr>Calibri</vt:lpstr>
      <vt:lpstr>Calibri Light</vt:lpstr>
      <vt:lpstr>MS PGothic</vt:lpstr>
      <vt:lpstr>ＭＳ Ｐゴシック</vt:lpstr>
      <vt:lpstr>Osaka−等幅</vt:lpstr>
      <vt:lpstr>Yu Gothic</vt:lpstr>
      <vt:lpstr>Arial</vt:lpstr>
      <vt:lpstr>Wingdings</vt:lpstr>
      <vt:lpstr>レトロスペクト</vt:lpstr>
      <vt:lpstr>シューティングゲーム</vt:lpstr>
      <vt:lpstr>企画:1</vt:lpstr>
      <vt:lpstr>企画:2</vt:lpstr>
      <vt:lpstr>スパイラル開発</vt:lpstr>
      <vt:lpstr>配列リスト</vt:lpstr>
      <vt:lpstr>配列の欠点</vt:lpstr>
      <vt:lpstr>Javaのコレクションフレームワーク</vt:lpstr>
      <vt:lpstr>ArrayListの使い方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Processingで Javaを理解して ゲームを作ろう</dc:title>
  <dc:creator>Atsushi Kokubo</dc:creator>
  <cp:lastModifiedBy>Atsushi Kokubo</cp:lastModifiedBy>
  <cp:revision>70</cp:revision>
  <dcterms:created xsi:type="dcterms:W3CDTF">2016-07-27T01:11:49Z</dcterms:created>
  <dcterms:modified xsi:type="dcterms:W3CDTF">2016-09-08T05:41:01Z</dcterms:modified>
</cp:coreProperties>
</file>

<file path=docProps/thumbnail.jpeg>
</file>